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handoutMasterIdLst>
    <p:handoutMasterId r:id="rId34"/>
  </p:handoutMasterIdLst>
  <p:sldIdLst>
    <p:sldId id="256" r:id="rId2"/>
    <p:sldId id="307" r:id="rId3"/>
    <p:sldId id="371" r:id="rId4"/>
    <p:sldId id="386" r:id="rId5"/>
    <p:sldId id="388" r:id="rId6"/>
    <p:sldId id="391" r:id="rId7"/>
    <p:sldId id="389" r:id="rId8"/>
    <p:sldId id="390" r:id="rId9"/>
    <p:sldId id="392" r:id="rId10"/>
    <p:sldId id="393" r:id="rId11"/>
    <p:sldId id="407" r:id="rId12"/>
    <p:sldId id="408" r:id="rId13"/>
    <p:sldId id="413" r:id="rId14"/>
    <p:sldId id="406" r:id="rId15"/>
    <p:sldId id="395" r:id="rId16"/>
    <p:sldId id="398" r:id="rId17"/>
    <p:sldId id="399" r:id="rId18"/>
    <p:sldId id="400" r:id="rId19"/>
    <p:sldId id="401" r:id="rId20"/>
    <p:sldId id="414" r:id="rId21"/>
    <p:sldId id="415" r:id="rId22"/>
    <p:sldId id="416" r:id="rId23"/>
    <p:sldId id="387" r:id="rId24"/>
    <p:sldId id="394" r:id="rId25"/>
    <p:sldId id="411" r:id="rId26"/>
    <p:sldId id="412" r:id="rId27"/>
    <p:sldId id="417" r:id="rId28"/>
    <p:sldId id="403" r:id="rId29"/>
    <p:sldId id="404" r:id="rId30"/>
    <p:sldId id="405" r:id="rId31"/>
    <p:sldId id="418" r:id="rId32"/>
  </p:sldIdLst>
  <p:sldSz cx="9144000" cy="6858000" type="screen4x3"/>
  <p:notesSz cx="7099300" cy="10234613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18137668-E4AA-4FF2-8BC2-29B731FE8941}">
          <p14:sldIdLst>
            <p14:sldId id="256"/>
            <p14:sldId id="307"/>
            <p14:sldId id="371"/>
            <p14:sldId id="386"/>
            <p14:sldId id="388"/>
            <p14:sldId id="391"/>
            <p14:sldId id="389"/>
            <p14:sldId id="390"/>
            <p14:sldId id="392"/>
            <p14:sldId id="393"/>
            <p14:sldId id="407"/>
            <p14:sldId id="408"/>
            <p14:sldId id="413"/>
            <p14:sldId id="406"/>
            <p14:sldId id="395"/>
            <p14:sldId id="398"/>
            <p14:sldId id="399"/>
            <p14:sldId id="400"/>
            <p14:sldId id="401"/>
            <p14:sldId id="414"/>
            <p14:sldId id="415"/>
            <p14:sldId id="416"/>
            <p14:sldId id="387"/>
            <p14:sldId id="394"/>
            <p14:sldId id="411"/>
            <p14:sldId id="412"/>
            <p14:sldId id="417"/>
            <p14:sldId id="403"/>
            <p14:sldId id="404"/>
            <p14:sldId id="405"/>
            <p14:sldId id="418"/>
          </p14:sldIdLst>
        </p14:section>
        <p14:section name="未命名的章節" id="{BD8170B2-8EF1-46F2-9CC2-04E1FABA0681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35" autoAdjust="0"/>
    <p:restoredTop sz="94660"/>
  </p:normalViewPr>
  <p:slideViewPr>
    <p:cSldViewPr>
      <p:cViewPr varScale="1">
        <p:scale>
          <a:sx n="110" d="100"/>
          <a:sy n="110" d="100"/>
        </p:scale>
        <p:origin x="1968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0E92FF96-B655-413A-93CE-FA1E2FB84619}" type="datetimeFigureOut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4CC74F42-E49F-4115-BE05-DEB60BF6F96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4755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64A14182-CC5F-47EE-971A-16B50E587D74}" type="datetimeFigureOut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C3591784-569A-4563-B137-4EC37C51C6C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3175360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591784-569A-4563-B137-4EC37C51C6C9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9479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0A9808B-BF78-4C57-B122-DC7089FA13EF}" type="datetime1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pPr/>
              <a:t>‹#›</a:t>
            </a:fld>
            <a:endParaRPr lang="zh-TW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1988840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26000">
                <a:schemeClr val="tx1">
                  <a:lumMod val="95000"/>
                  <a:lumOff val="5000"/>
                </a:schemeClr>
              </a:gs>
              <a:gs pos="90000">
                <a:schemeClr val="tx1">
                  <a:lumMod val="95000"/>
                  <a:lumOff val="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4F3377-2235-4E4F-9748-C18C26DAFF8B}" type="datetime1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7F70A-3748-4298-977F-7E9C74694C44}" type="datetime1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785395"/>
          </a:xfrm>
        </p:spPr>
        <p:txBody>
          <a:bodyPr>
            <a:normAutofit/>
          </a:bodyPr>
          <a:lstStyle>
            <a:lvl1pPr>
              <a:defRPr sz="2800" b="1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6ABC4E-A0DB-45BE-AA88-846D0F8AC711}" type="datetime1">
              <a:rPr lang="zh-TW" altLang="en-US" smtClean="0"/>
              <a:t>2023/5/10</a:t>
            </a:fld>
            <a:endParaRPr lang="zh-TW" alt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 smtClean="0"/>
              <a:t>12-</a:t>
            </a:r>
            <a:fld id="{73DA0BB7-265A-403C-9275-D587AB510ED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70DE8-270C-4164-9C0F-930E706EA2D4}" type="datetime1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7DCDA-DD82-45CF-968E-DC39FADB73E2}" type="datetime1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BBDDE-B884-4BD8-BF39-D15DE22D3A3D}" type="datetime1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37B492-8690-4B32-8D89-3E1C2E2D195C}" type="datetime1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7C4864-2CFE-4FDB-9B4E-45E4A3258ED7}" type="datetime1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5C9621-B13C-45A0-A4A9-BC5B2A97FCD4}" type="datetime1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70BFA-6B6E-4B94-9F07-640E3BC43304}" type="datetime1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3124200" y="6520259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6525344"/>
            <a:ext cx="9144000" cy="33265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980728"/>
            <a:ext cx="9144000" cy="72008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26000">
                <a:schemeClr val="tx1">
                  <a:lumMod val="95000"/>
                  <a:lumOff val="5000"/>
                </a:schemeClr>
              </a:gs>
              <a:gs pos="90000">
                <a:schemeClr val="tx1">
                  <a:lumMod val="95000"/>
                  <a:lumOff val="5000"/>
                </a:schemeClr>
              </a:gs>
            </a:gsLst>
            <a:lin ang="108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44624"/>
            <a:ext cx="8229600" cy="9361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268760"/>
            <a:ext cx="8229600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dirty="0" smtClean="0"/>
              <a:t>按一下以編輯母片文字樣式</a:t>
            </a:r>
          </a:p>
          <a:p>
            <a:pPr lvl="1"/>
            <a:r>
              <a:rPr lang="zh-TW" altLang="en-US" dirty="0" smtClean="0"/>
              <a:t>第二層</a:t>
            </a:r>
          </a:p>
          <a:p>
            <a:pPr lvl="2"/>
            <a:r>
              <a:rPr lang="zh-TW" altLang="en-US" dirty="0" smtClean="0"/>
              <a:t>第三層</a:t>
            </a:r>
          </a:p>
          <a:p>
            <a:pPr lvl="3"/>
            <a:r>
              <a:rPr lang="zh-TW" altLang="en-US" dirty="0" smtClean="0"/>
              <a:t>第四層</a:t>
            </a:r>
          </a:p>
          <a:p>
            <a:pPr lvl="4"/>
            <a:r>
              <a:rPr lang="zh-TW" altLang="en-US" dirty="0" smtClean="0"/>
              <a:t>第五層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45333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86EE57A2-1381-485A-937F-CC474A314F31}" type="datetime1">
              <a:rPr lang="zh-TW" altLang="en-US" smtClean="0"/>
              <a:t>2023/5/10</a:t>
            </a:fld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614864" y="6525344"/>
            <a:ext cx="2133600" cy="2880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1">
                <a:solidFill>
                  <a:schemeClr val="bg1">
                    <a:lumMod val="75000"/>
                  </a:schemeClr>
                </a:solidFill>
                <a:latin typeface="+mj-lt"/>
              </a:defRPr>
            </a:lvl1pPr>
          </a:lstStyle>
          <a:p>
            <a:r>
              <a:rPr lang="en-US" altLang="zh-TW" dirty="0" smtClean="0"/>
              <a:t>12-</a:t>
            </a:r>
            <a:fld id="{73DA0BB7-265A-403C-9275-D587AB510EDC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  <p:sp>
        <p:nvSpPr>
          <p:cNvPr id="9" name="文字方塊 8"/>
          <p:cNvSpPr txBox="1"/>
          <p:nvPr userDrawn="1"/>
        </p:nvSpPr>
        <p:spPr>
          <a:xfrm>
            <a:off x="0" y="6525344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b="1" dirty="0" smtClean="0">
                <a:solidFill>
                  <a:schemeClr val="bg1">
                    <a:lumMod val="75000"/>
                  </a:schemeClr>
                </a:solidFill>
                <a:latin typeface="Centaur" pitchFamily="18" charset="0"/>
              </a:rPr>
              <a:t>Song-Nien</a:t>
            </a:r>
            <a:r>
              <a:rPr lang="en-US" altLang="zh-TW" sz="1400" b="1" baseline="0" dirty="0" smtClean="0">
                <a:solidFill>
                  <a:schemeClr val="bg1">
                    <a:lumMod val="75000"/>
                  </a:schemeClr>
                </a:solidFill>
                <a:latin typeface="Centaur" pitchFamily="18" charset="0"/>
              </a:rPr>
              <a:t> Tang</a:t>
            </a:r>
            <a:endParaRPr lang="zh-TW" altLang="en-US" sz="1400" b="1" dirty="0">
              <a:solidFill>
                <a:schemeClr val="bg1">
                  <a:lumMod val="75000"/>
                </a:schemeClr>
              </a:solidFill>
              <a:latin typeface="Centaur" pitchFamily="18" charset="0"/>
            </a:endParaRPr>
          </a:p>
        </p:txBody>
      </p:sp>
      <p:sp>
        <p:nvSpPr>
          <p:cNvPr id="10" name="文字方塊 9"/>
          <p:cNvSpPr txBox="1"/>
          <p:nvPr userDrawn="1"/>
        </p:nvSpPr>
        <p:spPr>
          <a:xfrm>
            <a:off x="0" y="6551200"/>
            <a:ext cx="18356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1400" b="1" i="1" dirty="0" smtClean="0">
                <a:solidFill>
                  <a:schemeClr val="bg1">
                    <a:lumMod val="6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</a:rPr>
              <a:t>Logic_Design_Lab</a:t>
            </a:r>
            <a:endParaRPr lang="zh-TW" altLang="en-US" sz="1400" b="1" i="1" dirty="0">
              <a:solidFill>
                <a:schemeClr val="bg1">
                  <a:lumMod val="6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itchFamily="18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hdr="0" ftr="0" dt="0"/>
  <p:txStyles>
    <p:titleStyle>
      <a:lvl1pPr algn="ctr" defTabSz="914400" rtl="0" eaLnBrk="1" latinLnBrk="0" hangingPunct="1">
        <a:spcBef>
          <a:spcPct val="0"/>
        </a:spcBef>
        <a:buNone/>
        <a:defRPr sz="3600" b="1" kern="1200">
          <a:solidFill>
            <a:schemeClr val="tx1">
              <a:lumMod val="75000"/>
              <a:lumOff val="25000"/>
            </a:schemeClr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0" y="0"/>
            <a:ext cx="9144000" cy="1988840"/>
          </a:xfrm>
        </p:spPr>
        <p:txBody>
          <a:bodyPr anchor="ctr" anchorCtr="1">
            <a:normAutofit/>
          </a:bodyPr>
          <a:lstStyle/>
          <a:p>
            <a:r>
              <a:rPr lang="en-US" altLang="zh-TW" sz="4400" b="1" dirty="0" smtClean="0">
                <a:solidFill>
                  <a:schemeClr val="bg1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FPGA-IO &amp; Signal Tap</a:t>
            </a:r>
            <a:endParaRPr lang="en-US" altLang="zh-TW" sz="4400" b="1" dirty="0">
              <a:solidFill>
                <a:schemeClr val="bg1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副標題 2"/>
          <p:cNvSpPr txBox="1">
            <a:spLocks/>
          </p:cNvSpPr>
          <p:nvPr/>
        </p:nvSpPr>
        <p:spPr>
          <a:xfrm>
            <a:off x="683568" y="3096344"/>
            <a:ext cx="7704856" cy="1268760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Song-Nien</a:t>
            </a:r>
            <a:r>
              <a:rPr lang="zh-TW" altLang="en-US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TW" b="1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Tang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6336" y="5229200"/>
            <a:ext cx="1409611" cy="122413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副標題 2"/>
          <p:cNvSpPr txBox="1">
            <a:spLocks/>
          </p:cNvSpPr>
          <p:nvPr/>
        </p:nvSpPr>
        <p:spPr>
          <a:xfrm>
            <a:off x="0" y="5013176"/>
            <a:ext cx="9144000" cy="1440160"/>
          </a:xfrm>
          <a:prstGeom prst="rect">
            <a:avLst/>
          </a:prstGeom>
        </p:spPr>
        <p:txBody>
          <a:bodyPr vert="horz" lIns="91440" tIns="45720" rIns="91440" bIns="45720" rtlCol="0" anchor="ctr" anchorCtr="1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Department </a:t>
            </a:r>
            <a:r>
              <a:rPr lang="en-US" altLang="zh-TW" sz="20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 Information &amp; Computer </a:t>
            </a:r>
            <a:r>
              <a:rPr lang="en-US" altLang="zh-TW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Engineering</a:t>
            </a:r>
          </a:p>
          <a:p>
            <a:r>
              <a:rPr lang="en-US" altLang="zh-TW" sz="2000" b="1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Chung Yuan Christian </a:t>
            </a:r>
            <a:r>
              <a:rPr lang="en-US" altLang="zh-TW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University</a:t>
            </a:r>
          </a:p>
          <a:p>
            <a:r>
              <a:rPr lang="en-US" altLang="zh-TW" sz="2000" b="1" dirty="0" smtClean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sntang@ice.cycu.edu.tw</a:t>
            </a:r>
            <a:endParaRPr lang="en-US" altLang="zh-TW" sz="2000" b="1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51365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Clock Sources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10</a:t>
            </a:fld>
            <a:endParaRPr lang="zh-TW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878" y="1340767"/>
            <a:ext cx="6921772" cy="32952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9672" y="5085184"/>
            <a:ext cx="5748185" cy="976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71894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 Sample Code (your Lab.)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11</a:t>
            </a:fld>
            <a:endParaRPr lang="zh-TW" alt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628800"/>
            <a:ext cx="8855572" cy="403244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98844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Pin Assignment (the real links)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12</a:t>
            </a:fld>
            <a:endParaRPr lang="zh-TW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210437"/>
            <a:ext cx="7919979" cy="50970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85998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Creat Clock &amp; Write to SDC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13</a:t>
            </a:fld>
            <a:endParaRPr lang="zh-TW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1484784"/>
            <a:ext cx="8635329" cy="4300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917330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FPGA Measurement (after Implementation)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14</a:t>
            </a:fld>
            <a:endParaRPr lang="zh-TW" altLang="en-US" dirty="0"/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8" y="1825170"/>
            <a:ext cx="6606363" cy="14488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4365104"/>
            <a:ext cx="6632428" cy="1645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字方塊 2"/>
          <p:cNvSpPr txBox="1"/>
          <p:nvPr/>
        </p:nvSpPr>
        <p:spPr>
          <a:xfrm>
            <a:off x="395536" y="1268760"/>
            <a:ext cx="1520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altLang="zh-TW" sz="2400" b="1" dirty="0" smtClean="0">
                <a:solidFill>
                  <a:srgbClr val="C00000"/>
                </a:solidFill>
              </a:rPr>
              <a:t>Before</a:t>
            </a:r>
            <a:endParaRPr lang="zh-TW" altLang="en-US" sz="2400" b="1" dirty="0">
              <a:solidFill>
                <a:srgbClr val="C00000"/>
              </a:solidFill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04650" y="3789040"/>
            <a:ext cx="1520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US" altLang="zh-TW" sz="2400" b="1" dirty="0" smtClean="0">
                <a:solidFill>
                  <a:srgbClr val="C00000"/>
                </a:solidFill>
              </a:rPr>
              <a:t>Now</a:t>
            </a:r>
            <a:endParaRPr lang="zh-TW" altLang="en-US" sz="2400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5734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Signal Tap flows (Setting)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15</a:t>
            </a:fld>
            <a:endParaRPr lang="zh-TW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124744"/>
            <a:ext cx="8735616" cy="4913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2996952"/>
            <a:ext cx="5875580" cy="3526220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" name="直線接點 4"/>
          <p:cNvCxnSpPr/>
          <p:nvPr/>
        </p:nvCxnSpPr>
        <p:spPr>
          <a:xfrm>
            <a:off x="2195736" y="2852936"/>
            <a:ext cx="936104" cy="7287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843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16</a:t>
            </a:fld>
            <a:endParaRPr lang="zh-TW" altLang="en-US" dirty="0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34" y="116632"/>
            <a:ext cx="8907338" cy="1230866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1" y="1628800"/>
            <a:ext cx="7784105" cy="4671618"/>
          </a:xfrm>
          <a:prstGeom prst="rect">
            <a:avLst/>
          </a:prstGeom>
          <a:noFill/>
          <a:ln w="28575">
            <a:noFill/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橢圓 2"/>
          <p:cNvSpPr/>
          <p:nvPr/>
        </p:nvSpPr>
        <p:spPr>
          <a:xfrm>
            <a:off x="203550" y="3429000"/>
            <a:ext cx="1200097" cy="28803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4291" y="2348880"/>
            <a:ext cx="7516181" cy="4116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橢圓 8"/>
          <p:cNvSpPr/>
          <p:nvPr/>
        </p:nvSpPr>
        <p:spPr>
          <a:xfrm>
            <a:off x="4355976" y="2564904"/>
            <a:ext cx="1200097" cy="28803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0" name="直線接點 9"/>
          <p:cNvCxnSpPr>
            <a:endCxn id="3074" idx="1"/>
          </p:cNvCxnSpPr>
          <p:nvPr/>
        </p:nvCxnSpPr>
        <p:spPr>
          <a:xfrm>
            <a:off x="899592" y="3695135"/>
            <a:ext cx="564699" cy="71181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橢圓 11"/>
          <p:cNvSpPr/>
          <p:nvPr/>
        </p:nvSpPr>
        <p:spPr>
          <a:xfrm>
            <a:off x="7596336" y="2564904"/>
            <a:ext cx="504056" cy="28803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0964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17</a:t>
            </a:fld>
            <a:endParaRPr lang="zh-TW" altLang="en-US" dirty="0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65" y="210500"/>
            <a:ext cx="8835330" cy="1202276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29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927" y="1461799"/>
            <a:ext cx="6339805" cy="49485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圓角矩形 4"/>
          <p:cNvSpPr/>
          <p:nvPr/>
        </p:nvSpPr>
        <p:spPr>
          <a:xfrm>
            <a:off x="5076056" y="2924944"/>
            <a:ext cx="2448272" cy="31318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8" name="直線接點 7"/>
          <p:cNvCxnSpPr/>
          <p:nvPr/>
        </p:nvCxnSpPr>
        <p:spPr>
          <a:xfrm>
            <a:off x="2267744" y="908720"/>
            <a:ext cx="3888432" cy="201622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橢圓 8"/>
          <p:cNvSpPr/>
          <p:nvPr/>
        </p:nvSpPr>
        <p:spPr>
          <a:xfrm>
            <a:off x="6948264" y="2950096"/>
            <a:ext cx="504056" cy="288032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278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Signal Tap </a:t>
            </a:r>
            <a:r>
              <a:rPr lang="en-US" altLang="zh-TW" dirty="0" smtClean="0"/>
              <a:t>flows (Setting) [cont’d]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18</a:t>
            </a:fld>
            <a:endParaRPr lang="zh-TW" alt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340768"/>
            <a:ext cx="8852911" cy="48451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橢圓 5"/>
          <p:cNvSpPr/>
          <p:nvPr/>
        </p:nvSpPr>
        <p:spPr>
          <a:xfrm>
            <a:off x="251520" y="2276872"/>
            <a:ext cx="720080" cy="216024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1986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Signal Tap flows (Setting) [cont’d]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19</a:t>
            </a:fld>
            <a:endParaRPr lang="zh-TW" altLang="en-US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095" y="1340768"/>
            <a:ext cx="9039225" cy="73342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921" y="2492896"/>
            <a:ext cx="8791575" cy="1276350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53" y="3933056"/>
            <a:ext cx="4876188" cy="1983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8104" y="4073703"/>
            <a:ext cx="3528392" cy="17018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0" name="直線接點 9"/>
          <p:cNvCxnSpPr/>
          <p:nvPr/>
        </p:nvCxnSpPr>
        <p:spPr>
          <a:xfrm flipV="1">
            <a:off x="4427984" y="5085184"/>
            <a:ext cx="1008112" cy="288033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587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Outline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b="1" dirty="0" smtClean="0"/>
              <a:t>FPGA </a:t>
            </a:r>
            <a:r>
              <a:rPr lang="en-US" altLang="zh-TW" b="1" dirty="0"/>
              <a:t>Design </a:t>
            </a:r>
            <a:r>
              <a:rPr lang="en-US" altLang="zh-TW" b="1" dirty="0" smtClean="0"/>
              <a:t>Flow</a:t>
            </a:r>
            <a:endParaRPr lang="en-US" altLang="zh-TW" b="1" dirty="0"/>
          </a:p>
          <a:p>
            <a:pPr lvl="1"/>
            <a:r>
              <a:rPr lang="en-US" altLang="zh-TW" b="1" dirty="0" smtClean="0"/>
              <a:t>Synthesis</a:t>
            </a:r>
          </a:p>
          <a:p>
            <a:pPr lvl="1"/>
            <a:r>
              <a:rPr lang="en-US" altLang="zh-TW" b="1" dirty="0"/>
              <a:t>Implement </a:t>
            </a:r>
            <a:r>
              <a:rPr lang="en-US" altLang="zh-TW" b="1" dirty="0" smtClean="0"/>
              <a:t>Design</a:t>
            </a:r>
          </a:p>
          <a:p>
            <a:pPr lvl="2">
              <a:buFont typeface="Wingdings" pitchFamily="2" charset="2"/>
              <a:buChar char="Ø"/>
            </a:pPr>
            <a:r>
              <a:rPr lang="en-US" altLang="zh-TW" b="1" dirty="0" smtClean="0"/>
              <a:t>Synthesis &amp; </a:t>
            </a:r>
            <a:r>
              <a:rPr lang="en-US" altLang="zh-TW" b="1" dirty="0" err="1" smtClean="0"/>
              <a:t>Fittering</a:t>
            </a:r>
            <a:endParaRPr lang="en-US" altLang="zh-TW" b="1" dirty="0" smtClean="0"/>
          </a:p>
          <a:p>
            <a:pPr lvl="2">
              <a:buFont typeface="Wingdings" pitchFamily="2" charset="2"/>
              <a:buChar char="Ø"/>
            </a:pPr>
            <a:r>
              <a:rPr lang="en-US" altLang="zh-TW" b="1" dirty="0" smtClean="0"/>
              <a:t>Constraints &amp; pin assignment</a:t>
            </a:r>
          </a:p>
          <a:p>
            <a:pPr lvl="2">
              <a:buFont typeface="Wingdings" pitchFamily="2" charset="2"/>
              <a:buChar char="Ø"/>
            </a:pPr>
            <a:r>
              <a:rPr lang="en-US" altLang="zh-TW" b="1" dirty="0" smtClean="0"/>
              <a:t>IO setting (correct pin assignment)</a:t>
            </a:r>
          </a:p>
          <a:p>
            <a:pPr lvl="1"/>
            <a:r>
              <a:rPr lang="en-US" altLang="zh-TW" b="1" dirty="0" smtClean="0">
                <a:solidFill>
                  <a:schemeClr val="bg1">
                    <a:lumMod val="75000"/>
                  </a:schemeClr>
                </a:solidFill>
              </a:rPr>
              <a:t>Post-Simulation (</a:t>
            </a:r>
            <a:r>
              <a:rPr lang="en-US" altLang="zh-TW" b="1" dirty="0" err="1" smtClean="0">
                <a:solidFill>
                  <a:schemeClr val="bg1">
                    <a:lumMod val="75000"/>
                  </a:schemeClr>
                </a:solidFill>
              </a:rPr>
              <a:t>ModelSim</a:t>
            </a:r>
            <a:r>
              <a:rPr lang="en-US" altLang="zh-TW" b="1" dirty="0" smtClean="0">
                <a:solidFill>
                  <a:schemeClr val="bg1">
                    <a:lumMod val="75000"/>
                  </a:schemeClr>
                </a:solidFill>
              </a:rPr>
              <a:t>-Altera)</a:t>
            </a:r>
            <a:endParaRPr lang="en-US" altLang="zh-TW" b="1" dirty="0">
              <a:solidFill>
                <a:schemeClr val="bg1">
                  <a:lumMod val="75000"/>
                </a:schemeClr>
              </a:solidFill>
            </a:endParaRPr>
          </a:p>
          <a:p>
            <a:pPr lvl="1"/>
            <a:r>
              <a:rPr lang="en-US" altLang="zh-TW" b="1" dirty="0"/>
              <a:t>Generate bit-stream</a:t>
            </a:r>
          </a:p>
          <a:p>
            <a:pPr lvl="1"/>
            <a:r>
              <a:rPr lang="en-US" altLang="zh-TW" b="1" dirty="0"/>
              <a:t>Configure Target Device </a:t>
            </a:r>
            <a:endParaRPr lang="en-US" altLang="zh-TW" b="1" dirty="0" smtClean="0"/>
          </a:p>
          <a:p>
            <a:pPr lvl="1"/>
            <a:r>
              <a:rPr lang="en-US" altLang="zh-TW" b="1" dirty="0" smtClean="0"/>
              <a:t>Signal Tap Probing (It is not simulation!!)</a:t>
            </a:r>
            <a:endParaRPr lang="en-US" altLang="zh-TW" b="1" dirty="0"/>
          </a:p>
          <a:p>
            <a:endParaRPr lang="en-US" altLang="zh-TW" sz="80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 smtClean="0"/>
              <a:t>7-</a:t>
            </a:r>
            <a:fld id="{73DA0BB7-265A-403C-9275-D587AB510EDC}" type="slidenum">
              <a:rPr lang="zh-TW" altLang="en-US" smtClean="0"/>
              <a:pPr/>
              <a:t>2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05698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Signal Tap flows </a:t>
            </a:r>
            <a:r>
              <a:rPr lang="en-US" altLang="zh-TW" dirty="0" smtClean="0"/>
              <a:t>(Saving)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20</a:t>
            </a:fld>
            <a:endParaRPr lang="zh-TW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008" y="1196752"/>
            <a:ext cx="8928992" cy="50225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2846072"/>
            <a:ext cx="5387131" cy="34868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8" name="直線接點 7"/>
          <p:cNvCxnSpPr/>
          <p:nvPr/>
        </p:nvCxnSpPr>
        <p:spPr>
          <a:xfrm>
            <a:off x="683568" y="1916832"/>
            <a:ext cx="2016224" cy="144016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87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Signal Tap flows </a:t>
            </a:r>
            <a:r>
              <a:rPr lang="en-US" altLang="zh-TW" dirty="0" smtClean="0"/>
              <a:t>(re-loading)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21</a:t>
            </a:fld>
            <a:endParaRPr lang="zh-TW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196752"/>
            <a:ext cx="8257642" cy="51854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直線接點 5"/>
          <p:cNvCxnSpPr/>
          <p:nvPr/>
        </p:nvCxnSpPr>
        <p:spPr>
          <a:xfrm>
            <a:off x="1187624" y="2060848"/>
            <a:ext cx="720080" cy="129614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橢圓 7"/>
          <p:cNvSpPr/>
          <p:nvPr/>
        </p:nvSpPr>
        <p:spPr>
          <a:xfrm>
            <a:off x="899592" y="2708920"/>
            <a:ext cx="360040" cy="216024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17512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Complication (or Re-Complication)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22</a:t>
            </a:fld>
            <a:endParaRPr lang="zh-TW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7" y="1196752"/>
            <a:ext cx="8736971" cy="49145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4067944" y="1844824"/>
            <a:ext cx="3456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b="1" dirty="0" smtClean="0">
                <a:solidFill>
                  <a:srgbClr val="FF0000"/>
                </a:solidFill>
              </a:rPr>
              <a:t>It is very important !!</a:t>
            </a:r>
            <a:endParaRPr lang="zh-TW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89243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Configuring the </a:t>
            </a:r>
            <a:r>
              <a:rPr lang="en-US" altLang="zh-TW" dirty="0" smtClean="0"/>
              <a:t>FPGA [cont’d]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23</a:t>
            </a:fld>
            <a:endParaRPr lang="zh-TW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469" y="1210222"/>
            <a:ext cx="6770899" cy="5167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1194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94" y="836712"/>
            <a:ext cx="9089010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Configuring the FPGA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12-</a:t>
            </a:r>
            <a:fld id="{73DA0BB7-265A-403C-9275-D587AB510EDC}" type="slidenum">
              <a:rPr lang="zh-TW" altLang="en-US" smtClean="0"/>
              <a:pPr/>
              <a:t>24</a:t>
            </a:fld>
            <a:endParaRPr lang="zh-TW" altLang="en-US" dirty="0"/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3140968"/>
            <a:ext cx="8845649" cy="33618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7984" y="2523004"/>
            <a:ext cx="4320480" cy="278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圓角矩形 9"/>
          <p:cNvSpPr/>
          <p:nvPr/>
        </p:nvSpPr>
        <p:spPr>
          <a:xfrm>
            <a:off x="1619672" y="2636912"/>
            <a:ext cx="1440160" cy="102116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6" name="直線接點 5"/>
          <p:cNvCxnSpPr/>
          <p:nvPr/>
        </p:nvCxnSpPr>
        <p:spPr>
          <a:xfrm>
            <a:off x="2051720" y="2739028"/>
            <a:ext cx="648072" cy="45299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圓角矩形 12"/>
          <p:cNvSpPr/>
          <p:nvPr/>
        </p:nvSpPr>
        <p:spPr>
          <a:xfrm>
            <a:off x="395536" y="3866321"/>
            <a:ext cx="720080" cy="102116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14" name="直線接點 13"/>
          <p:cNvCxnSpPr/>
          <p:nvPr/>
        </p:nvCxnSpPr>
        <p:spPr>
          <a:xfrm>
            <a:off x="1187624" y="3573016"/>
            <a:ext cx="33763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圓角矩形 14"/>
          <p:cNvSpPr/>
          <p:nvPr/>
        </p:nvSpPr>
        <p:spPr>
          <a:xfrm>
            <a:off x="395536" y="3501008"/>
            <a:ext cx="792088" cy="144016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8" name="圓角矩形 17"/>
          <p:cNvSpPr/>
          <p:nvPr/>
        </p:nvSpPr>
        <p:spPr>
          <a:xfrm>
            <a:off x="5886480" y="3341938"/>
            <a:ext cx="1061784" cy="231078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709" y="5169308"/>
            <a:ext cx="5162550" cy="13335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20" name="直線接點 19"/>
          <p:cNvCxnSpPr/>
          <p:nvPr/>
        </p:nvCxnSpPr>
        <p:spPr>
          <a:xfrm>
            <a:off x="1009105" y="3952472"/>
            <a:ext cx="1546671" cy="121683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字方塊 2"/>
          <p:cNvSpPr txBox="1"/>
          <p:nvPr/>
        </p:nvSpPr>
        <p:spPr>
          <a:xfrm>
            <a:off x="3635896" y="2022409"/>
            <a:ext cx="4748532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C:\altera\13.1\quartus\drivers\usb-blaster</a:t>
            </a:r>
            <a:endParaRPr lang="zh-TW" altLang="en-US" sz="2000" dirty="0"/>
          </a:p>
        </p:txBody>
      </p:sp>
      <p:cxnSp>
        <p:nvCxnSpPr>
          <p:cNvPr id="8" name="直線接點 7"/>
          <p:cNvCxnSpPr>
            <a:endCxn id="3" idx="2"/>
          </p:cNvCxnSpPr>
          <p:nvPr/>
        </p:nvCxnSpPr>
        <p:spPr>
          <a:xfrm flipH="1" flipV="1">
            <a:off x="6010162" y="2422519"/>
            <a:ext cx="666072" cy="9194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15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Measurement by I/O Display [1]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12-</a:t>
            </a:r>
            <a:fld id="{73DA0BB7-265A-403C-9275-D587AB510EDC}" type="slidenum">
              <a:rPr lang="zh-TW" altLang="en-US" smtClean="0"/>
              <a:pPr/>
              <a:t>25</a:t>
            </a:fld>
            <a:endParaRPr lang="zh-TW" alt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196752"/>
            <a:ext cx="6567637" cy="5194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圓角矩形 4"/>
          <p:cNvSpPr/>
          <p:nvPr/>
        </p:nvSpPr>
        <p:spPr>
          <a:xfrm>
            <a:off x="2915816" y="2060848"/>
            <a:ext cx="2088232" cy="432048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圓角矩形 5"/>
          <p:cNvSpPr/>
          <p:nvPr/>
        </p:nvSpPr>
        <p:spPr>
          <a:xfrm>
            <a:off x="4355976" y="1556792"/>
            <a:ext cx="2160240" cy="432048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77897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Measurement by I/O Display </a:t>
            </a:r>
            <a:r>
              <a:rPr lang="en-US" altLang="zh-TW" dirty="0" smtClean="0"/>
              <a:t>[2]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12-</a:t>
            </a:r>
            <a:fld id="{73DA0BB7-265A-403C-9275-D587AB510EDC}" type="slidenum">
              <a:rPr lang="zh-TW" altLang="en-US" smtClean="0"/>
              <a:pPr/>
              <a:t>26</a:t>
            </a:fld>
            <a:endParaRPr lang="zh-TW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124744"/>
            <a:ext cx="6610323" cy="5230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圓角矩形 7"/>
          <p:cNvSpPr/>
          <p:nvPr/>
        </p:nvSpPr>
        <p:spPr>
          <a:xfrm>
            <a:off x="2915816" y="1988840"/>
            <a:ext cx="2088232" cy="432048"/>
          </a:xfrm>
          <a:prstGeom prst="roundRect">
            <a:avLst/>
          </a:prstGeom>
          <a:noFill/>
          <a:ln w="190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圓角矩形 8"/>
          <p:cNvSpPr/>
          <p:nvPr/>
        </p:nvSpPr>
        <p:spPr>
          <a:xfrm>
            <a:off x="4355976" y="1484784"/>
            <a:ext cx="2160240" cy="432048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圓角矩形 9"/>
          <p:cNvSpPr/>
          <p:nvPr/>
        </p:nvSpPr>
        <p:spPr>
          <a:xfrm>
            <a:off x="5292080" y="1988840"/>
            <a:ext cx="792088" cy="504056"/>
          </a:xfrm>
          <a:prstGeom prst="round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7005859" y="3509395"/>
            <a:ext cx="1872208" cy="1015663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en-US" altLang="zh-TW" sz="2000" dirty="0" smtClean="0"/>
              <a:t>(</a:t>
            </a:r>
            <a:r>
              <a:rPr lang="zh-TW" altLang="en-US" sz="2000" dirty="0" smtClean="0"/>
              <a:t>對應的</a:t>
            </a:r>
            <a:r>
              <a:rPr lang="en-US" altLang="zh-TW" sz="2000" dirty="0" smtClean="0"/>
              <a:t>LED</a:t>
            </a:r>
            <a:r>
              <a:rPr lang="zh-TW" altLang="en-US" sz="2000" dirty="0" smtClean="0"/>
              <a:t>燈亮即可，不一定要全亮</a:t>
            </a:r>
            <a:r>
              <a:rPr lang="en-US" altLang="zh-TW" sz="2000" dirty="0" smtClean="0"/>
              <a:t>)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2658910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Signal Tap flows (Testing)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12-</a:t>
            </a:r>
            <a:fld id="{73DA0BB7-265A-403C-9275-D587AB510EDC}" type="slidenum">
              <a:rPr lang="zh-TW" altLang="en-US" smtClean="0"/>
              <a:pPr/>
              <a:t>27</a:t>
            </a:fld>
            <a:endParaRPr lang="zh-TW" alt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8" y="1311072"/>
            <a:ext cx="8528270" cy="47971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直線接點 5"/>
          <p:cNvCxnSpPr/>
          <p:nvPr/>
        </p:nvCxnSpPr>
        <p:spPr>
          <a:xfrm>
            <a:off x="827584" y="1988840"/>
            <a:ext cx="648072" cy="45299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字方塊 6"/>
          <p:cNvSpPr txBox="1"/>
          <p:nvPr/>
        </p:nvSpPr>
        <p:spPr>
          <a:xfrm>
            <a:off x="4716016" y="1124744"/>
            <a:ext cx="4320480" cy="707886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dirty="0" smtClean="0"/>
              <a:t>注意</a:t>
            </a:r>
            <a:r>
              <a:rPr lang="en-US" altLang="zh-TW" sz="2000" dirty="0" smtClean="0"/>
              <a:t>!</a:t>
            </a:r>
            <a:r>
              <a:rPr lang="zh-TW" altLang="en-US" sz="2000" dirty="0" smtClean="0"/>
              <a:t> 此時</a:t>
            </a:r>
            <a:r>
              <a:rPr lang="en-US" altLang="zh-TW" sz="2000" dirty="0" smtClean="0"/>
              <a:t>SW0~SW7</a:t>
            </a:r>
            <a:r>
              <a:rPr lang="zh-TW" altLang="en-US" sz="2000" dirty="0" smtClean="0"/>
              <a:t>要撥回</a:t>
            </a:r>
            <a:r>
              <a:rPr lang="en-US" altLang="zh-TW" sz="2000" dirty="0" smtClean="0"/>
              <a:t>”0”</a:t>
            </a:r>
            <a:r>
              <a:rPr lang="zh-TW" altLang="en-US" sz="2000" dirty="0" smtClean="0"/>
              <a:t>的位置</a:t>
            </a:r>
            <a:endParaRPr lang="en-US" altLang="zh-TW" sz="2000" dirty="0" smtClean="0"/>
          </a:p>
          <a:p>
            <a:r>
              <a:rPr lang="en-US" altLang="zh-TW" sz="2000" dirty="0" smtClean="0"/>
              <a:t>(</a:t>
            </a:r>
            <a:r>
              <a:rPr lang="zh-TW" altLang="en-US" sz="2000" dirty="0" smtClean="0"/>
              <a:t>即</a:t>
            </a:r>
            <a:r>
              <a:rPr lang="en-US" altLang="zh-TW" sz="2000" dirty="0" smtClean="0"/>
              <a:t>LED</a:t>
            </a:r>
            <a:r>
              <a:rPr lang="zh-TW" altLang="en-US" sz="2000" dirty="0" smtClean="0"/>
              <a:t>燈都不亮</a:t>
            </a:r>
            <a:r>
              <a:rPr lang="en-US" altLang="zh-TW" sz="2000" dirty="0" smtClean="0"/>
              <a:t>)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0753996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Signal Tap flows </a:t>
            </a:r>
            <a:r>
              <a:rPr lang="en-US" altLang="zh-TW" dirty="0" smtClean="0"/>
              <a:t>(Testing) [cont’d]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12-</a:t>
            </a:r>
            <a:fld id="{73DA0BB7-265A-403C-9275-D587AB510EDC}" type="slidenum">
              <a:rPr lang="zh-TW" altLang="en-US" smtClean="0"/>
              <a:pPr/>
              <a:t>28</a:t>
            </a:fld>
            <a:endParaRPr lang="zh-TW" altLang="en-US" dirty="0"/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482" y="190475"/>
            <a:ext cx="8902575" cy="143832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222" y="1700808"/>
            <a:ext cx="8189094" cy="471045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6" name="直線接點 5"/>
          <p:cNvCxnSpPr/>
          <p:nvPr/>
        </p:nvCxnSpPr>
        <p:spPr>
          <a:xfrm flipH="1">
            <a:off x="1763688" y="620688"/>
            <a:ext cx="4608512" cy="237626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圓角矩形 11"/>
          <p:cNvSpPr/>
          <p:nvPr/>
        </p:nvSpPr>
        <p:spPr>
          <a:xfrm>
            <a:off x="6429916" y="3010474"/>
            <a:ext cx="2102524" cy="922582"/>
          </a:xfrm>
          <a:prstGeom prst="round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4644008" y="4149080"/>
            <a:ext cx="34563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b="1" dirty="0" smtClean="0">
                <a:solidFill>
                  <a:srgbClr val="FF0000"/>
                </a:solidFill>
              </a:rPr>
              <a:t>注意此部份也要設成</a:t>
            </a:r>
            <a:r>
              <a:rPr lang="en-US" altLang="zh-TW" sz="2400" b="1" dirty="0" smtClean="0">
                <a:solidFill>
                  <a:srgbClr val="FF0000"/>
                </a:solidFill>
              </a:rPr>
              <a:t>USB-Blaster !!</a:t>
            </a:r>
            <a:endParaRPr lang="zh-TW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133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12-</a:t>
            </a:r>
            <a:fld id="{73DA0BB7-265A-403C-9275-D587AB510EDC}" type="slidenum">
              <a:rPr lang="zh-TW" altLang="en-US" smtClean="0"/>
              <a:pPr/>
              <a:t>29</a:t>
            </a:fld>
            <a:endParaRPr lang="zh-TW" altLang="en-US" dirty="0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75" y="188640"/>
            <a:ext cx="8787705" cy="1259355"/>
          </a:xfrm>
          <a:prstGeom prst="rect">
            <a:avLst/>
          </a:prstGeom>
          <a:noFill/>
          <a:ln w="19050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697" y="1772816"/>
            <a:ext cx="8511783" cy="44870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40275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Altera FPGA</a:t>
            </a:r>
            <a:r>
              <a:rPr lang="zh-TW" altLang="en-US" dirty="0" smtClean="0"/>
              <a:t> </a:t>
            </a:r>
            <a:r>
              <a:rPr lang="en-US" altLang="zh-TW" dirty="0" smtClean="0"/>
              <a:t>Evaluation Board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3</a:t>
            </a:fld>
            <a:endParaRPr lang="zh-TW" altLang="en-US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3877" y="16728"/>
            <a:ext cx="1164627" cy="921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268760"/>
            <a:ext cx="7414790" cy="49695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728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Signal Tap flows (Probing</a:t>
            </a:r>
            <a:r>
              <a:rPr lang="en-US" altLang="zh-TW" dirty="0" smtClean="0"/>
              <a:t>) [cont’d]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smtClean="0"/>
              <a:t>12-</a:t>
            </a:r>
            <a:fld id="{73DA0BB7-265A-403C-9275-D587AB510EDC}" type="slidenum">
              <a:rPr lang="zh-TW" altLang="en-US" smtClean="0"/>
              <a:pPr/>
              <a:t>30</a:t>
            </a:fld>
            <a:endParaRPr lang="zh-TW" altLang="en-US" dirty="0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137" y="1182456"/>
            <a:ext cx="7128366" cy="21113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3327" y="3861048"/>
            <a:ext cx="7286625" cy="1924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843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0152" y="3260973"/>
            <a:ext cx="2781300" cy="312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文字方塊 6"/>
          <p:cNvSpPr txBox="1"/>
          <p:nvPr/>
        </p:nvSpPr>
        <p:spPr>
          <a:xfrm>
            <a:off x="7555023" y="1897955"/>
            <a:ext cx="1224136" cy="400110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r>
              <a:rPr lang="zh-TW" altLang="en-US" sz="2000" dirty="0"/>
              <a:t>僅</a:t>
            </a:r>
            <a:r>
              <a:rPr lang="zh-TW" altLang="en-US" sz="2000" dirty="0" smtClean="0"/>
              <a:t>做練習</a:t>
            </a:r>
            <a:r>
              <a:rPr lang="en-US" altLang="zh-TW" sz="2000" dirty="0" smtClean="0"/>
              <a:t>!</a:t>
            </a:r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792818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31</a:t>
            </a:fld>
            <a:endParaRPr lang="zh-TW" altLang="en-US"/>
          </a:p>
        </p:txBody>
      </p:sp>
      <p:sp>
        <p:nvSpPr>
          <p:cNvPr id="3" name="內容版面配置區 2"/>
          <p:cNvSpPr txBox="1">
            <a:spLocks/>
          </p:cNvSpPr>
          <p:nvPr/>
        </p:nvSpPr>
        <p:spPr>
          <a:xfrm>
            <a:off x="144771" y="1411783"/>
            <a:ext cx="8229600" cy="478539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b="1" dirty="0" smtClean="0"/>
              <a:t>FPGA Design Flow</a:t>
            </a:r>
          </a:p>
          <a:p>
            <a:pPr lvl="0"/>
            <a:r>
              <a:rPr lang="en-US" altLang="zh-TW" b="1" dirty="0">
                <a:solidFill>
                  <a:prstClr val="black"/>
                </a:solidFill>
              </a:rPr>
              <a:t>FPGA Design Flow</a:t>
            </a:r>
          </a:p>
          <a:p>
            <a:pPr lvl="1"/>
            <a:r>
              <a:rPr lang="en-US" altLang="zh-TW" b="1" dirty="0">
                <a:solidFill>
                  <a:prstClr val="black"/>
                </a:solidFill>
              </a:rPr>
              <a:t>Synthesis</a:t>
            </a:r>
          </a:p>
          <a:p>
            <a:pPr lvl="1"/>
            <a:r>
              <a:rPr lang="en-US" altLang="zh-TW" b="1" dirty="0">
                <a:solidFill>
                  <a:prstClr val="black"/>
                </a:solidFill>
              </a:rPr>
              <a:t>Implement Design</a:t>
            </a:r>
          </a:p>
          <a:p>
            <a:pPr lvl="2">
              <a:buFont typeface="Wingdings" pitchFamily="2" charset="2"/>
              <a:buChar char="Ø"/>
            </a:pPr>
            <a:r>
              <a:rPr lang="en-US" altLang="zh-TW" b="1" dirty="0">
                <a:solidFill>
                  <a:prstClr val="black"/>
                </a:solidFill>
              </a:rPr>
              <a:t>Synthesis &amp; </a:t>
            </a:r>
            <a:r>
              <a:rPr lang="en-US" altLang="zh-TW" b="1" dirty="0" err="1">
                <a:solidFill>
                  <a:prstClr val="black"/>
                </a:solidFill>
              </a:rPr>
              <a:t>Fittering</a:t>
            </a:r>
            <a:endParaRPr lang="en-US" altLang="zh-TW" b="1" dirty="0">
              <a:solidFill>
                <a:prstClr val="black"/>
              </a:solidFill>
            </a:endParaRPr>
          </a:p>
          <a:p>
            <a:pPr lvl="2">
              <a:buFont typeface="Wingdings" pitchFamily="2" charset="2"/>
              <a:buChar char="Ø"/>
            </a:pPr>
            <a:r>
              <a:rPr lang="en-US" altLang="zh-TW" b="1" dirty="0">
                <a:solidFill>
                  <a:prstClr val="black"/>
                </a:solidFill>
              </a:rPr>
              <a:t>Constraints &amp; pin assignment</a:t>
            </a:r>
          </a:p>
          <a:p>
            <a:pPr lvl="2">
              <a:buFont typeface="Wingdings" pitchFamily="2" charset="2"/>
              <a:buChar char="Ø"/>
            </a:pPr>
            <a:r>
              <a:rPr lang="en-US" altLang="zh-TW" b="1" dirty="0">
                <a:solidFill>
                  <a:prstClr val="black"/>
                </a:solidFill>
              </a:rPr>
              <a:t>IO setting (correct pin assignment)</a:t>
            </a:r>
          </a:p>
          <a:p>
            <a:pPr lvl="1"/>
            <a:r>
              <a:rPr lang="en-US" altLang="zh-TW" b="1" dirty="0">
                <a:solidFill>
                  <a:prstClr val="white">
                    <a:lumMod val="75000"/>
                  </a:prstClr>
                </a:solidFill>
              </a:rPr>
              <a:t>Post-Simulation (</a:t>
            </a:r>
            <a:r>
              <a:rPr lang="en-US" altLang="zh-TW" b="1" dirty="0" err="1">
                <a:solidFill>
                  <a:prstClr val="white">
                    <a:lumMod val="75000"/>
                  </a:prstClr>
                </a:solidFill>
              </a:rPr>
              <a:t>ModelSim</a:t>
            </a:r>
            <a:r>
              <a:rPr lang="en-US" altLang="zh-TW" b="1" dirty="0">
                <a:solidFill>
                  <a:prstClr val="white">
                    <a:lumMod val="75000"/>
                  </a:prstClr>
                </a:solidFill>
              </a:rPr>
              <a:t>-Altera)</a:t>
            </a:r>
          </a:p>
          <a:p>
            <a:pPr lvl="1"/>
            <a:r>
              <a:rPr lang="en-US" altLang="zh-TW" b="1" dirty="0">
                <a:solidFill>
                  <a:prstClr val="black"/>
                </a:solidFill>
              </a:rPr>
              <a:t>Generate bit-stream</a:t>
            </a:r>
          </a:p>
          <a:p>
            <a:pPr lvl="1"/>
            <a:r>
              <a:rPr lang="en-US" altLang="zh-TW" b="1" dirty="0">
                <a:solidFill>
                  <a:prstClr val="black"/>
                </a:solidFill>
              </a:rPr>
              <a:t>Configure Target Device </a:t>
            </a:r>
          </a:p>
          <a:p>
            <a:pPr lvl="1"/>
            <a:r>
              <a:rPr lang="en-US" altLang="zh-TW" b="1" dirty="0">
                <a:solidFill>
                  <a:prstClr val="black"/>
                </a:solidFill>
              </a:rPr>
              <a:t>Signal Tap Probing (It is not simulation!!)</a:t>
            </a:r>
          </a:p>
          <a:p>
            <a:endParaRPr lang="en-US" altLang="zh-TW" sz="800" dirty="0" smtClean="0"/>
          </a:p>
        </p:txBody>
      </p:sp>
      <p:sp>
        <p:nvSpPr>
          <p:cNvPr id="4" name="文字方塊 3"/>
          <p:cNvSpPr txBox="1"/>
          <p:nvPr/>
        </p:nvSpPr>
        <p:spPr>
          <a:xfrm>
            <a:off x="3654533" y="1196232"/>
            <a:ext cx="5299816" cy="23083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400" dirty="0" smtClean="0"/>
              <a:t>1.  </a:t>
            </a:r>
            <a:r>
              <a:rPr lang="zh-TW" altLang="en-US" sz="2400" dirty="0" smtClean="0"/>
              <a:t>撥</a:t>
            </a:r>
            <a:r>
              <a:rPr lang="en-US" altLang="zh-TW" sz="2400" dirty="0" smtClean="0"/>
              <a:t>SW</a:t>
            </a:r>
            <a:r>
              <a:rPr lang="zh-TW" altLang="en-US" sz="2400" dirty="0" smtClean="0"/>
              <a:t>讓</a:t>
            </a:r>
            <a:r>
              <a:rPr lang="en-US" altLang="zh-TW" sz="2400" dirty="0" smtClean="0"/>
              <a:t>LED</a:t>
            </a:r>
            <a:r>
              <a:rPr lang="zh-TW" altLang="en-US" sz="2400" dirty="0" smtClean="0"/>
              <a:t>燈亮</a:t>
            </a:r>
            <a:r>
              <a:rPr lang="zh-TW" altLang="en-US" sz="2400" dirty="0"/>
              <a:t>的檢查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(p.p.26) </a:t>
            </a:r>
            <a:r>
              <a:rPr lang="en-US" altLang="zh-TW" sz="2400" dirty="0" smtClean="0">
                <a:solidFill>
                  <a:srgbClr val="FF0000"/>
                </a:solidFill>
              </a:rPr>
              <a:t>(30%)</a:t>
            </a:r>
          </a:p>
          <a:p>
            <a:r>
              <a:rPr lang="zh-TW" altLang="en-US" sz="2400" dirty="0" smtClean="0"/>
              <a:t>        </a:t>
            </a:r>
            <a:r>
              <a:rPr lang="en-US" altLang="zh-TW" sz="2400" dirty="0" smtClean="0"/>
              <a:t>&gt;&gt;</a:t>
            </a:r>
            <a:r>
              <a:rPr lang="zh-TW" altLang="en-US" sz="2400" dirty="0" smtClean="0"/>
              <a:t> 有做實驗但不成功</a:t>
            </a:r>
            <a:r>
              <a:rPr lang="zh-TW" altLang="en-US" sz="2400" dirty="0"/>
              <a:t> </a:t>
            </a:r>
            <a:r>
              <a:rPr lang="en-US" altLang="zh-TW" sz="2400" dirty="0" smtClean="0">
                <a:solidFill>
                  <a:srgbClr val="FF0000"/>
                </a:solidFill>
              </a:rPr>
              <a:t>(20%)</a:t>
            </a:r>
            <a:r>
              <a:rPr lang="zh-TW" altLang="en-US" sz="2400" dirty="0" smtClean="0">
                <a:solidFill>
                  <a:srgbClr val="FF0000"/>
                </a:solidFill>
              </a:rPr>
              <a:t> </a:t>
            </a:r>
            <a:endParaRPr lang="en-US" altLang="zh-TW" sz="2400" dirty="0">
              <a:solidFill>
                <a:srgbClr val="FF0000"/>
              </a:solidFill>
            </a:endParaRPr>
          </a:p>
          <a:p>
            <a:r>
              <a:rPr lang="en-US" altLang="zh-TW" sz="2400" dirty="0" smtClean="0"/>
              <a:t>2.  Signal Tap</a:t>
            </a:r>
            <a:r>
              <a:rPr lang="zh-TW" altLang="en-US" sz="2400" dirty="0" smtClean="0"/>
              <a:t>測試</a:t>
            </a:r>
            <a:r>
              <a:rPr lang="zh-TW" altLang="en-US" sz="2400" dirty="0"/>
              <a:t>的</a:t>
            </a:r>
            <a:r>
              <a:rPr lang="zh-TW" altLang="en-US" sz="2400" dirty="0" smtClean="0">
                <a:solidFill>
                  <a:prstClr val="black"/>
                </a:solidFill>
              </a:rPr>
              <a:t>檢查</a:t>
            </a:r>
            <a:r>
              <a:rPr lang="en-US" altLang="zh-TW" sz="2400" dirty="0" smtClean="0"/>
              <a:t>(p.p. 29) </a:t>
            </a:r>
            <a:r>
              <a:rPr lang="en-US" altLang="zh-TW" sz="2400" dirty="0">
                <a:solidFill>
                  <a:srgbClr val="FF0000"/>
                </a:solidFill>
              </a:rPr>
              <a:t>(30</a:t>
            </a:r>
            <a:r>
              <a:rPr lang="en-US" altLang="zh-TW" sz="2400" dirty="0" smtClean="0">
                <a:solidFill>
                  <a:srgbClr val="FF0000"/>
                </a:solidFill>
              </a:rPr>
              <a:t>%)</a:t>
            </a:r>
          </a:p>
          <a:p>
            <a:r>
              <a:rPr lang="zh-TW" altLang="en-US" sz="2400" dirty="0" smtClean="0">
                <a:solidFill>
                  <a:srgbClr val="FF0000"/>
                </a:solidFill>
              </a:rPr>
              <a:t>        </a:t>
            </a:r>
            <a:r>
              <a:rPr lang="en-US" altLang="zh-TW" sz="2400" dirty="0" smtClean="0"/>
              <a:t>&gt;&gt;</a:t>
            </a:r>
            <a:r>
              <a:rPr lang="zh-TW" altLang="en-US" sz="2400" dirty="0" smtClean="0"/>
              <a:t> </a:t>
            </a:r>
            <a:r>
              <a:rPr lang="zh-TW" altLang="en-US" sz="2400" dirty="0"/>
              <a:t>有做實驗但不成功 </a:t>
            </a:r>
            <a:r>
              <a:rPr lang="en-US" altLang="zh-TW" sz="2400" dirty="0">
                <a:solidFill>
                  <a:srgbClr val="FF0000"/>
                </a:solidFill>
              </a:rPr>
              <a:t>(20%)</a:t>
            </a:r>
            <a:endParaRPr lang="en-US" altLang="zh-TW" sz="2400" dirty="0" smtClean="0">
              <a:solidFill>
                <a:srgbClr val="FF0000"/>
              </a:solidFill>
            </a:endParaRPr>
          </a:p>
          <a:p>
            <a:pPr marL="457200" indent="-457200">
              <a:buAutoNum type="arabicPeriod" startAt="3"/>
            </a:pPr>
            <a:r>
              <a:rPr lang="zh-TW" altLang="en-US" sz="2400" dirty="0" smtClean="0"/>
              <a:t>執行狀況說明或心得 </a:t>
            </a:r>
            <a:r>
              <a:rPr lang="en-US" altLang="zh-TW" sz="2400" dirty="0" smtClean="0">
                <a:solidFill>
                  <a:srgbClr val="FF0000"/>
                </a:solidFill>
              </a:rPr>
              <a:t>(10%)</a:t>
            </a:r>
          </a:p>
          <a:p>
            <a:r>
              <a:rPr lang="zh-TW" altLang="en-US" sz="2400" dirty="0">
                <a:solidFill>
                  <a:srgbClr val="FF0000"/>
                </a:solidFill>
              </a:rPr>
              <a:t> </a:t>
            </a:r>
            <a:r>
              <a:rPr lang="zh-TW" altLang="en-US" sz="2400" dirty="0" smtClean="0">
                <a:solidFill>
                  <a:srgbClr val="FF0000"/>
                </a:solidFill>
              </a:rPr>
              <a:t>       </a:t>
            </a:r>
            <a:r>
              <a:rPr lang="en-US" altLang="zh-TW" sz="2400" dirty="0" smtClean="0">
                <a:solidFill>
                  <a:srgbClr val="0000FF"/>
                </a:solidFill>
              </a:rPr>
              <a:t>&gt;&gt;</a:t>
            </a:r>
            <a:r>
              <a:rPr lang="zh-TW" altLang="en-US" sz="2400" dirty="0" smtClean="0">
                <a:solidFill>
                  <a:srgbClr val="0000FF"/>
                </a:solidFill>
              </a:rPr>
              <a:t> </a:t>
            </a:r>
            <a:r>
              <a:rPr lang="zh-TW" altLang="en-US" sz="2400" dirty="0">
                <a:solidFill>
                  <a:srgbClr val="0000FF"/>
                </a:solidFill>
              </a:rPr>
              <a:t>此即為</a:t>
            </a:r>
            <a:r>
              <a:rPr lang="zh-TW" altLang="en-US" sz="2400" dirty="0" smtClean="0">
                <a:solidFill>
                  <a:srgbClr val="0000FF"/>
                </a:solidFill>
              </a:rPr>
              <a:t>報告內容 </a:t>
            </a:r>
            <a:r>
              <a:rPr lang="en-US" altLang="zh-TW" sz="2400" dirty="0" smtClean="0">
                <a:solidFill>
                  <a:srgbClr val="0000FF"/>
                </a:solidFill>
              </a:rPr>
              <a:t>(5/18 </a:t>
            </a:r>
            <a:r>
              <a:rPr lang="zh-TW" altLang="en-US" sz="2400" dirty="0" smtClean="0">
                <a:solidFill>
                  <a:srgbClr val="0000FF"/>
                </a:solidFill>
              </a:rPr>
              <a:t>午夜前</a:t>
            </a:r>
            <a:r>
              <a:rPr lang="en-US" altLang="zh-TW" sz="2400" dirty="0" smtClean="0">
                <a:solidFill>
                  <a:srgbClr val="0000FF"/>
                </a:solidFill>
              </a:rPr>
              <a:t>)</a:t>
            </a:r>
          </a:p>
        </p:txBody>
      </p:sp>
      <p:sp>
        <p:nvSpPr>
          <p:cNvPr id="5" name="文字方塊 4"/>
          <p:cNvSpPr txBox="1"/>
          <p:nvPr/>
        </p:nvSpPr>
        <p:spPr>
          <a:xfrm>
            <a:off x="3177142" y="281006"/>
            <a:ext cx="5686562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2400" dirty="0" smtClean="0"/>
              <a:t>檢查與報告</a:t>
            </a:r>
            <a:r>
              <a:rPr lang="en-US" altLang="zh-TW" sz="2400" dirty="0" smtClean="0">
                <a:solidFill>
                  <a:srgbClr val="FF0000"/>
                </a:solidFill>
              </a:rPr>
              <a:t>(70%)</a:t>
            </a:r>
            <a:r>
              <a:rPr lang="en-US" altLang="zh-TW" sz="2400" dirty="0" smtClean="0"/>
              <a:t>:</a:t>
            </a:r>
            <a:r>
              <a:rPr lang="zh-TW" altLang="en-US" sz="2400" dirty="0" smtClean="0"/>
              <a:t> </a:t>
            </a:r>
            <a:r>
              <a:rPr lang="en-US" altLang="zh-TW" sz="2400" dirty="0" smtClean="0"/>
              <a:t>5/11</a:t>
            </a:r>
            <a:r>
              <a:rPr lang="zh-TW" altLang="en-US" sz="2400" dirty="0" smtClean="0"/>
              <a:t>、</a:t>
            </a:r>
            <a:r>
              <a:rPr lang="en-US" altLang="zh-TW" sz="2400" dirty="0" smtClean="0"/>
              <a:t>18(</a:t>
            </a:r>
            <a:r>
              <a:rPr lang="zh-TW" altLang="en-US" sz="2400" dirty="0"/>
              <a:t>四</a:t>
            </a:r>
            <a:r>
              <a:rPr lang="en-US" altLang="zh-TW" sz="2400" dirty="0" smtClean="0"/>
              <a:t>)</a:t>
            </a:r>
            <a:r>
              <a:rPr lang="en-US" altLang="zh-TW" sz="2400" dirty="0"/>
              <a:t> </a:t>
            </a:r>
            <a:r>
              <a:rPr lang="en-US" altLang="zh-TW" sz="2400" dirty="0" smtClean="0"/>
              <a:t>(</a:t>
            </a:r>
            <a:r>
              <a:rPr lang="zh-TW" altLang="en-US" sz="2400" dirty="0"/>
              <a:t>兩</a:t>
            </a:r>
            <a:r>
              <a:rPr lang="zh-TW" altLang="en-US" sz="2400" dirty="0" smtClean="0"/>
              <a:t>周緩衝</a:t>
            </a:r>
            <a:r>
              <a:rPr lang="en-US" altLang="zh-TW" sz="2400" dirty="0" smtClean="0"/>
              <a:t>)</a:t>
            </a:r>
          </a:p>
        </p:txBody>
      </p:sp>
      <p:sp>
        <p:nvSpPr>
          <p:cNvPr id="6" name="文字方塊 4"/>
          <p:cNvSpPr txBox="1"/>
          <p:nvPr/>
        </p:nvSpPr>
        <p:spPr>
          <a:xfrm>
            <a:off x="4224581" y="4941168"/>
            <a:ext cx="4641977" cy="7078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zh-TW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sz="2000" dirty="0" smtClean="0"/>
              <a:t>(5/11) </a:t>
            </a:r>
            <a:r>
              <a:rPr lang="zh-TW" altLang="en-US" sz="2000" dirty="0" smtClean="0"/>
              <a:t>課程出席 </a:t>
            </a:r>
            <a:r>
              <a:rPr lang="en-US" altLang="zh-TW" sz="2000" dirty="0" smtClean="0"/>
              <a:t>: </a:t>
            </a:r>
            <a:r>
              <a:rPr lang="en-US" altLang="zh-TW" sz="2000" dirty="0" smtClean="0">
                <a:solidFill>
                  <a:srgbClr val="FF0000"/>
                </a:solidFill>
              </a:rPr>
              <a:t>(30%)</a:t>
            </a:r>
          </a:p>
          <a:p>
            <a:r>
              <a:rPr lang="en-US" altLang="zh-TW" sz="2000" dirty="0">
                <a:solidFill>
                  <a:srgbClr val="0000FF"/>
                </a:solidFill>
              </a:rPr>
              <a:t>(</a:t>
            </a:r>
            <a:r>
              <a:rPr lang="zh-TW" altLang="en-US" sz="2000" dirty="0" smtClean="0">
                <a:solidFill>
                  <a:srgbClr val="0000FF"/>
                </a:solidFill>
              </a:rPr>
              <a:t>每位同學做紀錄，分數以</a:t>
            </a:r>
            <a:r>
              <a:rPr lang="zh-TW" altLang="en-US" sz="2000" dirty="0">
                <a:solidFill>
                  <a:srgbClr val="0000FF"/>
                </a:solidFill>
              </a:rPr>
              <a:t>個人</a:t>
            </a:r>
            <a:r>
              <a:rPr lang="zh-TW" altLang="en-US" sz="2000" dirty="0" smtClean="0">
                <a:solidFill>
                  <a:srgbClr val="0000FF"/>
                </a:solidFill>
              </a:rPr>
              <a:t>為</a:t>
            </a:r>
            <a:r>
              <a:rPr lang="zh-TW" altLang="en-US" sz="2000" dirty="0">
                <a:solidFill>
                  <a:srgbClr val="0000FF"/>
                </a:solidFill>
              </a:rPr>
              <a:t>單位</a:t>
            </a:r>
            <a:r>
              <a:rPr lang="en-US" altLang="zh-TW" sz="2000" dirty="0" smtClean="0">
                <a:solidFill>
                  <a:srgbClr val="0000FF"/>
                </a:solidFill>
              </a:rPr>
              <a:t>)</a:t>
            </a:r>
            <a:endParaRPr lang="en-US" altLang="zh-TW" sz="20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7609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Altera FPGA</a:t>
            </a:r>
            <a:r>
              <a:rPr lang="zh-TW" altLang="en-US" dirty="0" smtClean="0"/>
              <a:t> </a:t>
            </a:r>
            <a:r>
              <a:rPr lang="en-US" altLang="zh-TW" dirty="0" smtClean="0"/>
              <a:t>Evaluation Board</a:t>
            </a:r>
            <a:endParaRPr lang="zh-TW" altLang="en-US" dirty="0"/>
          </a:p>
        </p:txBody>
      </p:sp>
      <p:sp>
        <p:nvSpPr>
          <p:cNvPr id="3" name="投影片編號版面配置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4</a:t>
            </a:fld>
            <a:endParaRPr lang="zh-TW" altLang="en-US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3877" y="16728"/>
            <a:ext cx="1164627" cy="921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191411"/>
            <a:ext cx="6529536" cy="51899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15689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Push buttons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5</a:t>
            </a:fld>
            <a:endParaRPr lang="zh-TW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8635" y="1340768"/>
            <a:ext cx="4937736" cy="2980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647" y="4725144"/>
            <a:ext cx="5947713" cy="13536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84227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Switches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6</a:t>
            </a:fld>
            <a:endParaRPr lang="zh-TW" altLang="en-US" dirty="0"/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5696" y="1055644"/>
            <a:ext cx="5328592" cy="2440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449" y="3665302"/>
            <a:ext cx="4824536" cy="28410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3906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LEDs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7</a:t>
            </a:fld>
            <a:endParaRPr lang="zh-TW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8117" y="1628800"/>
            <a:ext cx="3974206" cy="3770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2276872"/>
            <a:ext cx="4775398" cy="2815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50201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7-Segmment Display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8</a:t>
            </a:fld>
            <a:endParaRPr lang="zh-TW" alt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531" y="1268760"/>
            <a:ext cx="8533576" cy="31683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9472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7-Segmment </a:t>
            </a:r>
            <a:r>
              <a:rPr lang="en-US" altLang="zh-TW" dirty="0" smtClean="0"/>
              <a:t>Display [cont’d]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altLang="zh-TW" dirty="0"/>
              <a:t>7</a:t>
            </a:r>
            <a:r>
              <a:rPr lang="en-US" altLang="zh-TW" dirty="0" smtClean="0"/>
              <a:t>-</a:t>
            </a:r>
            <a:fld id="{73DA0BB7-265A-403C-9275-D587AB510EDC}" type="slidenum">
              <a:rPr lang="zh-TW" altLang="en-US" smtClean="0"/>
              <a:pPr/>
              <a:t>9</a:t>
            </a:fld>
            <a:endParaRPr lang="zh-TW" alt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844824"/>
            <a:ext cx="4546256" cy="41284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4225" y="2348880"/>
            <a:ext cx="4275761" cy="3624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5752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10565</TotalTime>
  <Words>460</Words>
  <Application>Microsoft Office PowerPoint</Application>
  <PresentationFormat>如螢幕大小 (4:3)</PresentationFormat>
  <Paragraphs>101</Paragraphs>
  <Slides>31</Slides>
  <Notes>1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31</vt:i4>
      </vt:variant>
    </vt:vector>
  </HeadingPairs>
  <TitlesOfParts>
    <vt:vector size="38" baseType="lpstr">
      <vt:lpstr>新細明體</vt:lpstr>
      <vt:lpstr>Arial</vt:lpstr>
      <vt:lpstr>Calibri</vt:lpstr>
      <vt:lpstr>Cambria</vt:lpstr>
      <vt:lpstr>Centaur</vt:lpstr>
      <vt:lpstr>Wingdings</vt:lpstr>
      <vt:lpstr>Office 佈景主題</vt:lpstr>
      <vt:lpstr>PowerPoint 簡報</vt:lpstr>
      <vt:lpstr>Outline</vt:lpstr>
      <vt:lpstr>Altera FPGA Evaluation Board</vt:lpstr>
      <vt:lpstr>Altera FPGA Evaluation Board</vt:lpstr>
      <vt:lpstr>Push buttons</vt:lpstr>
      <vt:lpstr>Switches</vt:lpstr>
      <vt:lpstr>LEDs</vt:lpstr>
      <vt:lpstr>7-Segmment Display</vt:lpstr>
      <vt:lpstr>7-Segmment Display [cont’d]</vt:lpstr>
      <vt:lpstr>Clock Sources</vt:lpstr>
      <vt:lpstr>A Sample Code (your Lab.)</vt:lpstr>
      <vt:lpstr>Pin Assignment (the real links)</vt:lpstr>
      <vt:lpstr>Creat Clock &amp; Write to SDC</vt:lpstr>
      <vt:lpstr>FPGA Measurement (after Implementation)</vt:lpstr>
      <vt:lpstr>Signal Tap flows (Setting)</vt:lpstr>
      <vt:lpstr>PowerPoint 簡報</vt:lpstr>
      <vt:lpstr>PowerPoint 簡報</vt:lpstr>
      <vt:lpstr>Signal Tap flows (Setting) [cont’d]</vt:lpstr>
      <vt:lpstr>Signal Tap flows (Setting) [cont’d]</vt:lpstr>
      <vt:lpstr>Signal Tap flows (Saving)</vt:lpstr>
      <vt:lpstr>Signal Tap flows (re-loading)</vt:lpstr>
      <vt:lpstr>Complication (or Re-Complication)</vt:lpstr>
      <vt:lpstr>Configuring the FPGA [cont’d]</vt:lpstr>
      <vt:lpstr>Configuring the FPGA</vt:lpstr>
      <vt:lpstr>Measurement by I/O Display [1]</vt:lpstr>
      <vt:lpstr>Measurement by I/O Display [2]</vt:lpstr>
      <vt:lpstr>Signal Tap flows (Testing)</vt:lpstr>
      <vt:lpstr>Signal Tap flows (Testing) [cont’d]</vt:lpstr>
      <vt:lpstr>PowerPoint 簡報</vt:lpstr>
      <vt:lpstr>Signal Tap flows (Probing) [cont’d]</vt:lpstr>
      <vt:lpstr>PowerPoint 簡報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yhchen</dc:creator>
  <cp:lastModifiedBy>user</cp:lastModifiedBy>
  <cp:revision>793</cp:revision>
  <cp:lastPrinted>2013-11-27T09:41:24Z</cp:lastPrinted>
  <dcterms:created xsi:type="dcterms:W3CDTF">2012-06-14T09:28:24Z</dcterms:created>
  <dcterms:modified xsi:type="dcterms:W3CDTF">2023-05-10T13:46:36Z</dcterms:modified>
</cp:coreProperties>
</file>

<file path=docProps/thumbnail.jpeg>
</file>